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L:\&#1051;&#1072;&#1079;&#1077;&#1088;&#1085;&#1086;&#1077;%20&#1086;&#1089;&#1072;&#1078;&#1076;&#1077;&#1085;&#1080;&#1077;\&#1044;&#1072;&#1085;&#1085;&#1099;&#1077;\&#1048;&#1079;&#1086;&#1073;&#1088;&#1072;&#1078;&#1077;&#1085;&#1080;&#1103;\&#1060;&#1048;&#1055;\&#1090;&#1086;&#1083;&#1097;&#1080;&#1085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841104956592123E-2"/>
          <c:y val="6.5271451320223675E-2"/>
          <c:w val="0.91815889504340786"/>
          <c:h val="0.81684535051660923"/>
        </c:manualLayout>
      </c:layout>
      <c:lineChart>
        <c:grouping val="standard"/>
        <c:varyColors val="0"/>
        <c:ser>
          <c:idx val="0"/>
          <c:order val="0"/>
          <c:tx>
            <c:v>H=15мм</c:v>
          </c:tx>
          <c:cat>
            <c:numRef>
              <c:f>Лист1!$A$6:$A$8</c:f>
              <c:numCache>
                <c:formatCode>General</c:formatCode>
                <c:ptCount val="3"/>
                <c:pt idx="0">
                  <c:v>20</c:v>
                </c:pt>
                <c:pt idx="1">
                  <c:v>400</c:v>
                </c:pt>
                <c:pt idx="2">
                  <c:v>800</c:v>
                </c:pt>
              </c:numCache>
            </c:numRef>
          </c:cat>
          <c:val>
            <c:numRef>
              <c:f>(Лист1!$E$5;Лист1!$E$25;Лист1!$E$40)</c:f>
              <c:numCache>
                <c:formatCode>General</c:formatCode>
                <c:ptCount val="3"/>
                <c:pt idx="0">
                  <c:v>28</c:v>
                </c:pt>
                <c:pt idx="1">
                  <c:v>207.8</c:v>
                </c:pt>
                <c:pt idx="2">
                  <c:v>22.6</c:v>
                </c:pt>
              </c:numCache>
            </c:numRef>
          </c:val>
          <c:smooth val="0"/>
        </c:ser>
        <c:ser>
          <c:idx val="1"/>
          <c:order val="1"/>
          <c:tx>
            <c:v>Н=50 мм</c:v>
          </c:tx>
          <c:cat>
            <c:numRef>
              <c:f>Лист1!$A$6:$A$8</c:f>
              <c:numCache>
                <c:formatCode>General</c:formatCode>
                <c:ptCount val="3"/>
                <c:pt idx="0">
                  <c:v>20</c:v>
                </c:pt>
                <c:pt idx="1">
                  <c:v>400</c:v>
                </c:pt>
                <c:pt idx="2">
                  <c:v>800</c:v>
                </c:pt>
              </c:numCache>
            </c:numRef>
          </c:cat>
          <c:val>
            <c:numRef>
              <c:f>(Лист1!$E$10;Лист1!$E$30;Лист1!$E$45)</c:f>
              <c:numCache>
                <c:formatCode>General</c:formatCode>
                <c:ptCount val="3"/>
                <c:pt idx="0">
                  <c:v>59</c:v>
                </c:pt>
                <c:pt idx="1">
                  <c:v>82.8</c:v>
                </c:pt>
                <c:pt idx="2">
                  <c:v>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066496"/>
        <c:axId val="35158784"/>
      </c:lineChart>
      <c:catAx>
        <c:axId val="57066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158784"/>
        <c:crosses val="autoZero"/>
        <c:auto val="1"/>
        <c:lblAlgn val="ctr"/>
        <c:lblOffset val="100"/>
        <c:noMultiLvlLbl val="0"/>
      </c:catAx>
      <c:valAx>
        <c:axId val="35158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7066496"/>
        <c:crosses val="autoZero"/>
        <c:crossBetween val="between"/>
      </c:valAx>
      <c:spPr>
        <a:effectLst>
          <a:softEdge rad="0"/>
        </a:effectLst>
      </c:spPr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B0298F-5F94-40A8-A812-A9024D68B179}" type="doc">
      <dgm:prSet loTypeId="urn:microsoft.com/office/officeart/2005/8/layout/targe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F43EC1-10E9-43F0-97F9-C47B2D00EDC0}">
      <dgm:prSet phldrT="[Текст]"/>
      <dgm:spPr/>
      <dgm:t>
        <a:bodyPr/>
        <a:lstStyle/>
        <a:p>
          <a:r>
            <a:rPr lang="en-US" dirty="0" smtClean="0"/>
            <a:t>Features</a:t>
          </a:r>
          <a:endParaRPr lang="ru-RU" dirty="0"/>
        </a:p>
      </dgm:t>
    </dgm:pt>
    <dgm:pt modelId="{D4B1D62B-DAB7-4FE7-AC82-E8B1BCECD801}" type="parTrans" cxnId="{7370375C-1B41-4346-BB16-1B58966CCF26}">
      <dgm:prSet/>
      <dgm:spPr/>
      <dgm:t>
        <a:bodyPr/>
        <a:lstStyle/>
        <a:p>
          <a:endParaRPr lang="ru-RU"/>
        </a:p>
      </dgm:t>
    </dgm:pt>
    <dgm:pt modelId="{59D1B7B3-B36A-4978-B1B5-C71E8853804A}" type="sibTrans" cxnId="{7370375C-1B41-4346-BB16-1B58966CCF26}">
      <dgm:prSet/>
      <dgm:spPr/>
      <dgm:t>
        <a:bodyPr/>
        <a:lstStyle/>
        <a:p>
          <a:endParaRPr lang="ru-RU"/>
        </a:p>
      </dgm:t>
    </dgm:pt>
    <dgm:pt modelId="{9040043A-46BC-4D72-ACD7-7582CB5490D2}">
      <dgm:prSet phldrT="[Текст]"/>
      <dgm:spPr/>
      <dgm:t>
        <a:bodyPr/>
        <a:lstStyle/>
        <a:p>
          <a:r>
            <a:rPr lang="en-US" b="0" dirty="0" smtClean="0">
              <a:latin typeface="Times New Roman" pitchFamily="18" charset="0"/>
              <a:cs typeface="Times New Roman" pitchFamily="18" charset="0"/>
            </a:rPr>
            <a:t>Generating electricity</a:t>
          </a:r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95138B9-2441-4882-920C-DB26D7C49954}" type="parTrans" cxnId="{C0A693A0-55B2-40E5-8E43-B1168AC3F6AA}">
      <dgm:prSet/>
      <dgm:spPr/>
      <dgm:t>
        <a:bodyPr/>
        <a:lstStyle/>
        <a:p>
          <a:endParaRPr lang="ru-RU"/>
        </a:p>
      </dgm:t>
    </dgm:pt>
    <dgm:pt modelId="{9AFCEB5C-87C9-469F-AD14-31FE321F434F}" type="sibTrans" cxnId="{C0A693A0-55B2-40E5-8E43-B1168AC3F6AA}">
      <dgm:prSet/>
      <dgm:spPr/>
      <dgm:t>
        <a:bodyPr/>
        <a:lstStyle/>
        <a:p>
          <a:endParaRPr lang="ru-RU"/>
        </a:p>
      </dgm:t>
    </dgm:pt>
    <dgm:pt modelId="{867EDC6C-5172-44FA-88BA-932C3DB04F57}">
      <dgm:prSet phldrT="[Текст]"/>
      <dgm:spPr/>
      <dgm:t>
        <a:bodyPr/>
        <a:lstStyle/>
        <a:p>
          <a:r>
            <a:rPr lang="en-US" b="0" dirty="0" smtClean="0">
              <a:latin typeface="Times New Roman" pitchFamily="18" charset="0"/>
              <a:cs typeface="Times New Roman" pitchFamily="18" charset="0"/>
            </a:rPr>
            <a:t>Temperature measurements</a:t>
          </a:r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32580C59-77AC-4631-9EE0-96C7D1124C69}" type="parTrans" cxnId="{906EBA56-B561-45B3-94AE-66ACD7CF658F}">
      <dgm:prSet/>
      <dgm:spPr/>
      <dgm:t>
        <a:bodyPr/>
        <a:lstStyle/>
        <a:p>
          <a:endParaRPr lang="ru-RU"/>
        </a:p>
      </dgm:t>
    </dgm:pt>
    <dgm:pt modelId="{DC12A721-2496-4DF7-8AAB-F8F95C12A13E}" type="sibTrans" cxnId="{906EBA56-B561-45B3-94AE-66ACD7CF658F}">
      <dgm:prSet/>
      <dgm:spPr/>
      <dgm:t>
        <a:bodyPr/>
        <a:lstStyle/>
        <a:p>
          <a:endParaRPr lang="ru-RU"/>
        </a:p>
      </dgm:t>
    </dgm:pt>
    <dgm:pt modelId="{1BEFE2F7-67BF-46AE-8A94-773EC9AAA5D0}">
      <dgm:prSet phldrT="[Текст]"/>
      <dgm:spPr/>
      <dgm:t>
        <a:bodyPr/>
        <a:lstStyle/>
        <a:p>
          <a:r>
            <a:rPr lang="en-US" dirty="0" smtClean="0"/>
            <a:t>Advantages </a:t>
          </a:r>
          <a:endParaRPr lang="ru-RU" dirty="0"/>
        </a:p>
      </dgm:t>
    </dgm:pt>
    <dgm:pt modelId="{AB0FCA69-668D-4186-9C9A-A1F14BC28ABB}" type="parTrans" cxnId="{EE1FBD96-43A6-4898-9518-48458391869C}">
      <dgm:prSet/>
      <dgm:spPr/>
      <dgm:t>
        <a:bodyPr/>
        <a:lstStyle/>
        <a:p>
          <a:endParaRPr lang="ru-RU"/>
        </a:p>
      </dgm:t>
    </dgm:pt>
    <dgm:pt modelId="{AA4BD8CE-A4CF-42FC-9A6B-B43F1DDC46FC}" type="sibTrans" cxnId="{EE1FBD96-43A6-4898-9518-48458391869C}">
      <dgm:prSet/>
      <dgm:spPr/>
      <dgm:t>
        <a:bodyPr/>
        <a:lstStyle/>
        <a:p>
          <a:endParaRPr lang="ru-RU"/>
        </a:p>
      </dgm:t>
    </dgm:pt>
    <dgm:pt modelId="{87804A5A-3A7C-4661-8F65-B7B4A2E5C984}">
      <dgm:prSet phldrT="[Текст]"/>
      <dgm:spPr/>
      <dgm:t>
        <a:bodyPr/>
        <a:lstStyle/>
        <a:p>
          <a:r>
            <a:rPr lang="en-US" dirty="0" smtClean="0"/>
            <a:t>No moving parts</a:t>
          </a:r>
          <a:endParaRPr lang="ru-RU" dirty="0"/>
        </a:p>
      </dgm:t>
    </dgm:pt>
    <dgm:pt modelId="{BFCA3E0B-50FA-4C4F-9A73-7B0179DC93CD}" type="parTrans" cxnId="{B8E78410-07E0-4817-961D-1F5BA0F861CA}">
      <dgm:prSet/>
      <dgm:spPr/>
      <dgm:t>
        <a:bodyPr/>
        <a:lstStyle/>
        <a:p>
          <a:endParaRPr lang="ru-RU"/>
        </a:p>
      </dgm:t>
    </dgm:pt>
    <dgm:pt modelId="{75AF636E-FC17-4BC3-87B3-F8B0A7A56646}" type="sibTrans" cxnId="{B8E78410-07E0-4817-961D-1F5BA0F861CA}">
      <dgm:prSet/>
      <dgm:spPr/>
      <dgm:t>
        <a:bodyPr/>
        <a:lstStyle/>
        <a:p>
          <a:endParaRPr lang="ru-RU"/>
        </a:p>
      </dgm:t>
    </dgm:pt>
    <dgm:pt modelId="{71969057-8DB0-4327-BC59-660086A50DE0}">
      <dgm:prSet phldrT="[Текст]"/>
      <dgm:spPr/>
      <dgm:t>
        <a:bodyPr/>
        <a:lstStyle/>
        <a:p>
          <a:r>
            <a:rPr lang="en-US" dirty="0" smtClean="0"/>
            <a:t>Noiselessness</a:t>
          </a:r>
        </a:p>
      </dgm:t>
    </dgm:pt>
    <dgm:pt modelId="{A43E34F8-D373-4455-9B3E-2CAF4348B681}" type="parTrans" cxnId="{475BF2CE-E538-4320-B155-5526BA681B3B}">
      <dgm:prSet/>
      <dgm:spPr/>
      <dgm:t>
        <a:bodyPr/>
        <a:lstStyle/>
        <a:p>
          <a:endParaRPr lang="ru-RU"/>
        </a:p>
      </dgm:t>
    </dgm:pt>
    <dgm:pt modelId="{92D04970-8376-440E-A1E1-A5979EB5955D}" type="sibTrans" cxnId="{475BF2CE-E538-4320-B155-5526BA681B3B}">
      <dgm:prSet/>
      <dgm:spPr/>
      <dgm:t>
        <a:bodyPr/>
        <a:lstStyle/>
        <a:p>
          <a:endParaRPr lang="ru-RU"/>
        </a:p>
      </dgm:t>
    </dgm:pt>
    <dgm:pt modelId="{9ED3403E-DD1A-48EA-9F5C-9B1EE76A2402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0" dirty="0" smtClean="0">
              <a:latin typeface="Times New Roman" pitchFamily="18" charset="0"/>
              <a:cs typeface="Times New Roman" pitchFamily="18" charset="0"/>
            </a:rPr>
            <a:t>  Temperature controlling</a:t>
          </a:r>
        </a:p>
      </dgm:t>
    </dgm:pt>
    <dgm:pt modelId="{394D02A7-49D5-4655-80D8-54FCD99F86CB}" type="parTrans" cxnId="{1E435C3C-2BFA-49A0-AF7A-17C84259E03F}">
      <dgm:prSet/>
      <dgm:spPr/>
      <dgm:t>
        <a:bodyPr/>
        <a:lstStyle/>
        <a:p>
          <a:endParaRPr lang="ru-RU"/>
        </a:p>
      </dgm:t>
    </dgm:pt>
    <dgm:pt modelId="{581F4E45-75ED-4EBE-BCBB-ADF939E4D37D}" type="sibTrans" cxnId="{1E435C3C-2BFA-49A0-AF7A-17C84259E03F}">
      <dgm:prSet/>
      <dgm:spPr/>
      <dgm:t>
        <a:bodyPr/>
        <a:lstStyle/>
        <a:p>
          <a:endParaRPr lang="ru-RU"/>
        </a:p>
      </dgm:t>
    </dgm:pt>
    <dgm:pt modelId="{2D1A9733-DABD-469F-BEC4-188BE557F44B}">
      <dgm:prSet/>
      <dgm:spPr/>
      <dgm:t>
        <a:bodyPr/>
        <a:lstStyle/>
        <a:p>
          <a:r>
            <a:rPr lang="en-US" b="0" dirty="0" smtClean="0">
              <a:latin typeface="Times New Roman" pitchFamily="18" charset="0"/>
              <a:cs typeface="Times New Roman" pitchFamily="18" charset="0"/>
            </a:rPr>
            <a:t>Cooling and heating</a:t>
          </a:r>
        </a:p>
      </dgm:t>
    </dgm:pt>
    <dgm:pt modelId="{04ED206F-D328-4681-B743-1F63314C5B00}" type="parTrans" cxnId="{3D13DEBA-4F59-4B81-8B05-8AA48ED5FF62}">
      <dgm:prSet/>
      <dgm:spPr/>
      <dgm:t>
        <a:bodyPr/>
        <a:lstStyle/>
        <a:p>
          <a:endParaRPr lang="ru-RU"/>
        </a:p>
      </dgm:t>
    </dgm:pt>
    <dgm:pt modelId="{1438B650-14F8-47EE-9237-D3C6CFE0881C}" type="sibTrans" cxnId="{3D13DEBA-4F59-4B81-8B05-8AA48ED5FF62}">
      <dgm:prSet/>
      <dgm:spPr/>
      <dgm:t>
        <a:bodyPr/>
        <a:lstStyle/>
        <a:p>
          <a:endParaRPr lang="ru-RU"/>
        </a:p>
      </dgm:t>
    </dgm:pt>
    <dgm:pt modelId="{58214F43-3B0A-4409-926E-ADDE6FF8FF92}">
      <dgm:prSet/>
      <dgm:spPr/>
      <dgm:t>
        <a:bodyPr/>
        <a:lstStyle/>
        <a:p>
          <a:r>
            <a:rPr lang="en-US" dirty="0" smtClean="0"/>
            <a:t>High automation</a:t>
          </a:r>
          <a:endParaRPr lang="ru-RU" dirty="0"/>
        </a:p>
      </dgm:t>
    </dgm:pt>
    <dgm:pt modelId="{1E28EDED-8F78-4B24-BD28-7BB8A69F90E8}" type="parTrans" cxnId="{7C619025-04DF-424C-A085-4E95BD6B47A1}">
      <dgm:prSet/>
      <dgm:spPr/>
      <dgm:t>
        <a:bodyPr/>
        <a:lstStyle/>
        <a:p>
          <a:endParaRPr lang="ru-RU"/>
        </a:p>
      </dgm:t>
    </dgm:pt>
    <dgm:pt modelId="{0AF66E2F-F50E-48A0-BB79-586B6EA2C0CE}" type="sibTrans" cxnId="{7C619025-04DF-424C-A085-4E95BD6B47A1}">
      <dgm:prSet/>
      <dgm:spPr/>
      <dgm:t>
        <a:bodyPr/>
        <a:lstStyle/>
        <a:p>
          <a:endParaRPr lang="ru-RU"/>
        </a:p>
      </dgm:t>
    </dgm:pt>
    <dgm:pt modelId="{1F503290-FB05-4137-B197-F7642B7B0250}">
      <dgm:prSet/>
      <dgm:spPr/>
      <dgm:t>
        <a:bodyPr/>
        <a:lstStyle/>
        <a:p>
          <a:r>
            <a:rPr lang="en-US" dirty="0" smtClean="0"/>
            <a:t>No gas or liquids</a:t>
          </a:r>
          <a:endParaRPr lang="ru-RU" dirty="0"/>
        </a:p>
      </dgm:t>
    </dgm:pt>
    <dgm:pt modelId="{2AC87A84-EA47-4854-BB8F-90F1D9644579}" type="parTrans" cxnId="{124D66EC-6854-49FF-AE72-B1A85C7816C0}">
      <dgm:prSet/>
      <dgm:spPr/>
      <dgm:t>
        <a:bodyPr/>
        <a:lstStyle/>
        <a:p>
          <a:endParaRPr lang="ru-RU"/>
        </a:p>
      </dgm:t>
    </dgm:pt>
    <dgm:pt modelId="{2E0685FD-9979-4080-998C-16A835677F76}" type="sibTrans" cxnId="{124D66EC-6854-49FF-AE72-B1A85C7816C0}">
      <dgm:prSet/>
      <dgm:spPr/>
      <dgm:t>
        <a:bodyPr/>
        <a:lstStyle/>
        <a:p>
          <a:endParaRPr lang="ru-RU"/>
        </a:p>
      </dgm:t>
    </dgm:pt>
    <dgm:pt modelId="{79731AD5-969E-433C-815B-E7128B81DDCA}">
      <dgm:prSet/>
      <dgm:spPr/>
      <dgm:t>
        <a:bodyPr/>
        <a:lstStyle/>
        <a:p>
          <a:r>
            <a:rPr lang="en-US" dirty="0" smtClean="0"/>
            <a:t>Efficiency</a:t>
          </a:r>
          <a:endParaRPr lang="ru-RU" dirty="0"/>
        </a:p>
      </dgm:t>
    </dgm:pt>
    <dgm:pt modelId="{B7D275EC-6777-461D-AAA8-27C32E1C5264}" type="parTrans" cxnId="{31A965DA-7715-42F1-B4ED-DF9010BC98FF}">
      <dgm:prSet/>
      <dgm:spPr/>
      <dgm:t>
        <a:bodyPr/>
        <a:lstStyle/>
        <a:p>
          <a:endParaRPr lang="ru-RU"/>
        </a:p>
      </dgm:t>
    </dgm:pt>
    <dgm:pt modelId="{E22C2F13-11CE-4AB7-9487-D5D7B757A6E4}" type="sibTrans" cxnId="{31A965DA-7715-42F1-B4ED-DF9010BC98FF}">
      <dgm:prSet/>
      <dgm:spPr/>
      <dgm:t>
        <a:bodyPr/>
        <a:lstStyle/>
        <a:p>
          <a:endParaRPr lang="ru-RU"/>
        </a:p>
      </dgm:t>
    </dgm:pt>
    <dgm:pt modelId="{65B82667-F075-4D7D-9860-99513A89D08A}">
      <dgm:prSet/>
      <dgm:spPr/>
      <dgm:t>
        <a:bodyPr/>
        <a:lstStyle/>
        <a:p>
          <a:r>
            <a:rPr lang="en-US" dirty="0" smtClean="0"/>
            <a:t>5-10% </a:t>
          </a:r>
          <a:r>
            <a:rPr lang="en-US" dirty="0" smtClean="0"/>
            <a:t>(50% conventional</a:t>
          </a:r>
          <a:r>
            <a:rPr lang="en-US" dirty="0" smtClean="0"/>
            <a:t>)</a:t>
          </a:r>
          <a:endParaRPr lang="ru-RU" dirty="0"/>
        </a:p>
      </dgm:t>
    </dgm:pt>
    <dgm:pt modelId="{B292C40A-D49D-4BB5-A992-69DFB5912353}" type="parTrans" cxnId="{8A5BA3AF-65AE-41C0-9D6B-BEEEA426477B}">
      <dgm:prSet/>
      <dgm:spPr/>
      <dgm:t>
        <a:bodyPr/>
        <a:lstStyle/>
        <a:p>
          <a:endParaRPr lang="ru-RU"/>
        </a:p>
      </dgm:t>
    </dgm:pt>
    <dgm:pt modelId="{2F3E53FD-94FD-49A1-8915-020102B2B476}" type="sibTrans" cxnId="{8A5BA3AF-65AE-41C0-9D6B-BEEEA426477B}">
      <dgm:prSet/>
      <dgm:spPr/>
      <dgm:t>
        <a:bodyPr/>
        <a:lstStyle/>
        <a:p>
          <a:endParaRPr lang="ru-RU"/>
        </a:p>
      </dgm:t>
    </dgm:pt>
    <dgm:pt modelId="{FACAE67B-B123-4B1E-BDA2-E4B021422BAA}" type="pres">
      <dgm:prSet presAssocID="{40B0298F-5F94-40A8-A812-A9024D68B17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350FF5-6EC9-42AC-B8EF-420D64906CEB}" type="pres">
      <dgm:prSet presAssocID="{B4F43EC1-10E9-43F0-97F9-C47B2D00EDC0}" presName="circle1" presStyleLbl="node1" presStyleIdx="0" presStyleCnt="3"/>
      <dgm:spPr/>
    </dgm:pt>
    <dgm:pt modelId="{A944FE25-54F0-4BAF-B21A-E2C1B163C9ED}" type="pres">
      <dgm:prSet presAssocID="{B4F43EC1-10E9-43F0-97F9-C47B2D00EDC0}" presName="space" presStyleCnt="0"/>
      <dgm:spPr/>
    </dgm:pt>
    <dgm:pt modelId="{37D1E695-A703-46C5-B61B-331AC4C3B24C}" type="pres">
      <dgm:prSet presAssocID="{B4F43EC1-10E9-43F0-97F9-C47B2D00EDC0}" presName="rect1" presStyleLbl="alignAcc1" presStyleIdx="0" presStyleCnt="3"/>
      <dgm:spPr/>
      <dgm:t>
        <a:bodyPr/>
        <a:lstStyle/>
        <a:p>
          <a:endParaRPr lang="ru-RU"/>
        </a:p>
      </dgm:t>
    </dgm:pt>
    <dgm:pt modelId="{5B1F3E4B-152A-4DD2-981F-5DE5E3481459}" type="pres">
      <dgm:prSet presAssocID="{1BEFE2F7-67BF-46AE-8A94-773EC9AAA5D0}" presName="vertSpace2" presStyleLbl="node1" presStyleIdx="0" presStyleCnt="3"/>
      <dgm:spPr/>
    </dgm:pt>
    <dgm:pt modelId="{B50646A2-DC21-4362-AF44-AB62ADB0C49B}" type="pres">
      <dgm:prSet presAssocID="{1BEFE2F7-67BF-46AE-8A94-773EC9AAA5D0}" presName="circle2" presStyleLbl="node1" presStyleIdx="1" presStyleCnt="3"/>
      <dgm:spPr/>
    </dgm:pt>
    <dgm:pt modelId="{48418316-1D18-4D88-A141-DB4FA5FDF2B0}" type="pres">
      <dgm:prSet presAssocID="{1BEFE2F7-67BF-46AE-8A94-773EC9AAA5D0}" presName="rect2" presStyleLbl="alignAcc1" presStyleIdx="1" presStyleCnt="3"/>
      <dgm:spPr/>
      <dgm:t>
        <a:bodyPr/>
        <a:lstStyle/>
        <a:p>
          <a:endParaRPr lang="ru-RU"/>
        </a:p>
      </dgm:t>
    </dgm:pt>
    <dgm:pt modelId="{9EF7340E-6966-4DBA-BCFC-5FBF1FC5B27C}" type="pres">
      <dgm:prSet presAssocID="{79731AD5-969E-433C-815B-E7128B81DDCA}" presName="vertSpace3" presStyleLbl="node1" presStyleIdx="1" presStyleCnt="3"/>
      <dgm:spPr/>
    </dgm:pt>
    <dgm:pt modelId="{EBA19273-02B3-4F25-B2A7-00986F03D52D}" type="pres">
      <dgm:prSet presAssocID="{79731AD5-969E-433C-815B-E7128B81DDCA}" presName="circle3" presStyleLbl="node1" presStyleIdx="2" presStyleCnt="3"/>
      <dgm:spPr/>
    </dgm:pt>
    <dgm:pt modelId="{B906E584-B8F7-4B55-BA48-2B448F1A3963}" type="pres">
      <dgm:prSet presAssocID="{79731AD5-969E-433C-815B-E7128B81DDCA}" presName="rect3" presStyleLbl="alignAcc1" presStyleIdx="2" presStyleCnt="3"/>
      <dgm:spPr/>
      <dgm:t>
        <a:bodyPr/>
        <a:lstStyle/>
        <a:p>
          <a:endParaRPr lang="ru-RU"/>
        </a:p>
      </dgm:t>
    </dgm:pt>
    <dgm:pt modelId="{AD0BE035-D21B-4279-A4FE-A162A847EF82}" type="pres">
      <dgm:prSet presAssocID="{B4F43EC1-10E9-43F0-97F9-C47B2D00EDC0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454A4-313D-4783-93A4-1C4BD1D53EB5}" type="pres">
      <dgm:prSet presAssocID="{B4F43EC1-10E9-43F0-97F9-C47B2D00EDC0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FA451-1FC3-486F-8798-7395064D4C80}" type="pres">
      <dgm:prSet presAssocID="{1BEFE2F7-67BF-46AE-8A94-773EC9AAA5D0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4CBAE-031C-4929-8BA1-C7171BF68721}" type="pres">
      <dgm:prSet presAssocID="{1BEFE2F7-67BF-46AE-8A94-773EC9AAA5D0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8B269-F340-446C-9314-A03DF8FB4F5D}" type="pres">
      <dgm:prSet presAssocID="{79731AD5-969E-433C-815B-E7128B81DDCA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AA8878-58CC-4AB6-9C26-C9B59BEEEDE8}" type="pres">
      <dgm:prSet presAssocID="{79731AD5-969E-433C-815B-E7128B81DDCA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3BA5EB-BCC3-4C3E-9A47-CE0C03A08A3E}" type="presOf" srcId="{79731AD5-969E-433C-815B-E7128B81DDCA}" destId="{B906E584-B8F7-4B55-BA48-2B448F1A3963}" srcOrd="0" destOrd="0" presId="urn:microsoft.com/office/officeart/2005/8/layout/target3"/>
    <dgm:cxn modelId="{124D66EC-6854-49FF-AE72-B1A85C7816C0}" srcId="{1BEFE2F7-67BF-46AE-8A94-773EC9AAA5D0}" destId="{1F503290-FB05-4137-B197-F7642B7B0250}" srcOrd="3" destOrd="0" parTransId="{2AC87A84-EA47-4854-BB8F-90F1D9644579}" sibTransId="{2E0685FD-9979-4080-998C-16A835677F76}"/>
    <dgm:cxn modelId="{7C619025-04DF-424C-A085-4E95BD6B47A1}" srcId="{1BEFE2F7-67BF-46AE-8A94-773EC9AAA5D0}" destId="{58214F43-3B0A-4409-926E-ADDE6FF8FF92}" srcOrd="1" destOrd="0" parTransId="{1E28EDED-8F78-4B24-BD28-7BB8A69F90E8}" sibTransId="{0AF66E2F-F50E-48A0-BB79-586B6EA2C0CE}"/>
    <dgm:cxn modelId="{C0A693A0-55B2-40E5-8E43-B1168AC3F6AA}" srcId="{B4F43EC1-10E9-43F0-97F9-C47B2D00EDC0}" destId="{9040043A-46BC-4D72-ACD7-7582CB5490D2}" srcOrd="0" destOrd="0" parTransId="{295138B9-2441-4882-920C-DB26D7C49954}" sibTransId="{9AFCEB5C-87C9-469F-AD14-31FE321F434F}"/>
    <dgm:cxn modelId="{906EBA56-B561-45B3-94AE-66ACD7CF658F}" srcId="{B4F43EC1-10E9-43F0-97F9-C47B2D00EDC0}" destId="{867EDC6C-5172-44FA-88BA-932C3DB04F57}" srcOrd="1" destOrd="0" parTransId="{32580C59-77AC-4631-9EE0-96C7D1124C69}" sibTransId="{DC12A721-2496-4DF7-8AAB-F8F95C12A13E}"/>
    <dgm:cxn modelId="{B8E78410-07E0-4817-961D-1F5BA0F861CA}" srcId="{1BEFE2F7-67BF-46AE-8A94-773EC9AAA5D0}" destId="{87804A5A-3A7C-4661-8F65-B7B4A2E5C984}" srcOrd="0" destOrd="0" parTransId="{BFCA3E0B-50FA-4C4F-9A73-7B0179DC93CD}" sibTransId="{75AF636E-FC17-4BC3-87B3-F8B0A7A56646}"/>
    <dgm:cxn modelId="{7370375C-1B41-4346-BB16-1B58966CCF26}" srcId="{40B0298F-5F94-40A8-A812-A9024D68B179}" destId="{B4F43EC1-10E9-43F0-97F9-C47B2D00EDC0}" srcOrd="0" destOrd="0" parTransId="{D4B1D62B-DAB7-4FE7-AC82-E8B1BCECD801}" sibTransId="{59D1B7B3-B36A-4978-B1B5-C71E8853804A}"/>
    <dgm:cxn modelId="{EE1FBD96-43A6-4898-9518-48458391869C}" srcId="{40B0298F-5F94-40A8-A812-A9024D68B179}" destId="{1BEFE2F7-67BF-46AE-8A94-773EC9AAA5D0}" srcOrd="1" destOrd="0" parTransId="{AB0FCA69-668D-4186-9C9A-A1F14BC28ABB}" sibTransId="{AA4BD8CE-A4CF-42FC-9A6B-B43F1DDC46FC}"/>
    <dgm:cxn modelId="{475BF2CE-E538-4320-B155-5526BA681B3B}" srcId="{1BEFE2F7-67BF-46AE-8A94-773EC9AAA5D0}" destId="{71969057-8DB0-4327-BC59-660086A50DE0}" srcOrd="2" destOrd="0" parTransId="{A43E34F8-D373-4455-9B3E-2CAF4348B681}" sibTransId="{92D04970-8376-440E-A1E1-A5979EB5955D}"/>
    <dgm:cxn modelId="{024592A7-75F2-478C-AF43-5484FBF19789}" type="presOf" srcId="{9ED3403E-DD1A-48EA-9F5C-9B1EE76A2402}" destId="{4DC454A4-313D-4783-93A4-1C4BD1D53EB5}" srcOrd="0" destOrd="3" presId="urn:microsoft.com/office/officeart/2005/8/layout/target3"/>
    <dgm:cxn modelId="{819A2BAC-B910-453B-8C03-C89A3ED87DD3}" type="presOf" srcId="{1F503290-FB05-4137-B197-F7642B7B0250}" destId="{96B4CBAE-031C-4929-8BA1-C7171BF68721}" srcOrd="0" destOrd="3" presId="urn:microsoft.com/office/officeart/2005/8/layout/target3"/>
    <dgm:cxn modelId="{31A965DA-7715-42F1-B4ED-DF9010BC98FF}" srcId="{40B0298F-5F94-40A8-A812-A9024D68B179}" destId="{79731AD5-969E-433C-815B-E7128B81DDCA}" srcOrd="2" destOrd="0" parTransId="{B7D275EC-6777-461D-AAA8-27C32E1C5264}" sibTransId="{E22C2F13-11CE-4AB7-9487-D5D7B757A6E4}"/>
    <dgm:cxn modelId="{D9A7ED73-FD6D-4CBC-9128-BE2C69C5C442}" type="presOf" srcId="{9040043A-46BC-4D72-ACD7-7582CB5490D2}" destId="{4DC454A4-313D-4783-93A4-1C4BD1D53EB5}" srcOrd="0" destOrd="0" presId="urn:microsoft.com/office/officeart/2005/8/layout/target3"/>
    <dgm:cxn modelId="{0FB38CCD-D47A-46B3-AA87-1D3AC5273B29}" type="presOf" srcId="{2D1A9733-DABD-469F-BEC4-188BE557F44B}" destId="{4DC454A4-313D-4783-93A4-1C4BD1D53EB5}" srcOrd="0" destOrd="2" presId="urn:microsoft.com/office/officeart/2005/8/layout/target3"/>
    <dgm:cxn modelId="{2D27170C-BB37-48BF-B714-9CE1186CB85D}" type="presOf" srcId="{1BEFE2F7-67BF-46AE-8A94-773EC9AAA5D0}" destId="{85BFA451-1FC3-486F-8798-7395064D4C80}" srcOrd="1" destOrd="0" presId="urn:microsoft.com/office/officeart/2005/8/layout/target3"/>
    <dgm:cxn modelId="{C89CD950-29AC-4C12-88F8-B0D067917776}" type="presOf" srcId="{1BEFE2F7-67BF-46AE-8A94-773EC9AAA5D0}" destId="{48418316-1D18-4D88-A141-DB4FA5FDF2B0}" srcOrd="0" destOrd="0" presId="urn:microsoft.com/office/officeart/2005/8/layout/target3"/>
    <dgm:cxn modelId="{B84D15E6-E23E-4D17-A446-469074553D25}" type="presOf" srcId="{B4F43EC1-10E9-43F0-97F9-C47B2D00EDC0}" destId="{AD0BE035-D21B-4279-A4FE-A162A847EF82}" srcOrd="1" destOrd="0" presId="urn:microsoft.com/office/officeart/2005/8/layout/target3"/>
    <dgm:cxn modelId="{D56C5E09-C3C3-461A-901E-F1AA3A4CB85F}" type="presOf" srcId="{71969057-8DB0-4327-BC59-660086A50DE0}" destId="{96B4CBAE-031C-4929-8BA1-C7171BF68721}" srcOrd="0" destOrd="2" presId="urn:microsoft.com/office/officeart/2005/8/layout/target3"/>
    <dgm:cxn modelId="{BB5E9150-4DE7-400F-ADE5-CA7168D7F9DF}" type="presOf" srcId="{65B82667-F075-4D7D-9860-99513A89D08A}" destId="{C9AA8878-58CC-4AB6-9C26-C9B59BEEEDE8}" srcOrd="0" destOrd="0" presId="urn:microsoft.com/office/officeart/2005/8/layout/target3"/>
    <dgm:cxn modelId="{4709C89A-31BA-4324-A650-3B4606C2FA16}" type="presOf" srcId="{867EDC6C-5172-44FA-88BA-932C3DB04F57}" destId="{4DC454A4-313D-4783-93A4-1C4BD1D53EB5}" srcOrd="0" destOrd="1" presId="urn:microsoft.com/office/officeart/2005/8/layout/target3"/>
    <dgm:cxn modelId="{F2A7D96C-F941-456A-8CDB-31B2486AA04C}" type="presOf" srcId="{79731AD5-969E-433C-815B-E7128B81DDCA}" destId="{45A8B269-F340-446C-9314-A03DF8FB4F5D}" srcOrd="1" destOrd="0" presId="urn:microsoft.com/office/officeart/2005/8/layout/target3"/>
    <dgm:cxn modelId="{8BB90A5A-8A9A-4258-9936-2D7482DEEC86}" type="presOf" srcId="{40B0298F-5F94-40A8-A812-A9024D68B179}" destId="{FACAE67B-B123-4B1E-BDA2-E4B021422BAA}" srcOrd="0" destOrd="0" presId="urn:microsoft.com/office/officeart/2005/8/layout/target3"/>
    <dgm:cxn modelId="{3D13DEBA-4F59-4B81-8B05-8AA48ED5FF62}" srcId="{B4F43EC1-10E9-43F0-97F9-C47B2D00EDC0}" destId="{2D1A9733-DABD-469F-BEC4-188BE557F44B}" srcOrd="2" destOrd="0" parTransId="{04ED206F-D328-4681-B743-1F63314C5B00}" sibTransId="{1438B650-14F8-47EE-9237-D3C6CFE0881C}"/>
    <dgm:cxn modelId="{8A5BA3AF-65AE-41C0-9D6B-BEEEA426477B}" srcId="{79731AD5-969E-433C-815B-E7128B81DDCA}" destId="{65B82667-F075-4D7D-9860-99513A89D08A}" srcOrd="0" destOrd="0" parTransId="{B292C40A-D49D-4BB5-A992-69DFB5912353}" sibTransId="{2F3E53FD-94FD-49A1-8915-020102B2B476}"/>
    <dgm:cxn modelId="{127BFFAF-9F59-482B-9B78-A556EB23B5EE}" type="presOf" srcId="{58214F43-3B0A-4409-926E-ADDE6FF8FF92}" destId="{96B4CBAE-031C-4929-8BA1-C7171BF68721}" srcOrd="0" destOrd="1" presId="urn:microsoft.com/office/officeart/2005/8/layout/target3"/>
    <dgm:cxn modelId="{09D7D069-A29B-4BFB-912B-94975AD96FD0}" type="presOf" srcId="{B4F43EC1-10E9-43F0-97F9-C47B2D00EDC0}" destId="{37D1E695-A703-46C5-B61B-331AC4C3B24C}" srcOrd="0" destOrd="0" presId="urn:microsoft.com/office/officeart/2005/8/layout/target3"/>
    <dgm:cxn modelId="{1E435C3C-2BFA-49A0-AF7A-17C84259E03F}" srcId="{B4F43EC1-10E9-43F0-97F9-C47B2D00EDC0}" destId="{9ED3403E-DD1A-48EA-9F5C-9B1EE76A2402}" srcOrd="3" destOrd="0" parTransId="{394D02A7-49D5-4655-80D8-54FCD99F86CB}" sibTransId="{581F4E45-75ED-4EBE-BCBB-ADF939E4D37D}"/>
    <dgm:cxn modelId="{CE34483B-E401-46F7-8C38-D989ACE08362}" type="presOf" srcId="{87804A5A-3A7C-4661-8F65-B7B4A2E5C984}" destId="{96B4CBAE-031C-4929-8BA1-C7171BF68721}" srcOrd="0" destOrd="0" presId="urn:microsoft.com/office/officeart/2005/8/layout/target3"/>
    <dgm:cxn modelId="{E4C0FD1B-E866-4833-96D5-65D4D65D3EB0}" type="presParOf" srcId="{FACAE67B-B123-4B1E-BDA2-E4B021422BAA}" destId="{05350FF5-6EC9-42AC-B8EF-420D64906CEB}" srcOrd="0" destOrd="0" presId="urn:microsoft.com/office/officeart/2005/8/layout/target3"/>
    <dgm:cxn modelId="{EF53B51A-7508-4E89-A619-277B62109DBD}" type="presParOf" srcId="{FACAE67B-B123-4B1E-BDA2-E4B021422BAA}" destId="{A944FE25-54F0-4BAF-B21A-E2C1B163C9ED}" srcOrd="1" destOrd="0" presId="urn:microsoft.com/office/officeart/2005/8/layout/target3"/>
    <dgm:cxn modelId="{D7E8ACA0-EE73-4804-A138-4B01CBA1D10A}" type="presParOf" srcId="{FACAE67B-B123-4B1E-BDA2-E4B021422BAA}" destId="{37D1E695-A703-46C5-B61B-331AC4C3B24C}" srcOrd="2" destOrd="0" presId="urn:microsoft.com/office/officeart/2005/8/layout/target3"/>
    <dgm:cxn modelId="{4CE2B0E1-97DE-4F4F-969C-C2A0F8DA75FB}" type="presParOf" srcId="{FACAE67B-B123-4B1E-BDA2-E4B021422BAA}" destId="{5B1F3E4B-152A-4DD2-981F-5DE5E3481459}" srcOrd="3" destOrd="0" presId="urn:microsoft.com/office/officeart/2005/8/layout/target3"/>
    <dgm:cxn modelId="{F845BC81-EA4A-4076-8C20-60DE3DD109D6}" type="presParOf" srcId="{FACAE67B-B123-4B1E-BDA2-E4B021422BAA}" destId="{B50646A2-DC21-4362-AF44-AB62ADB0C49B}" srcOrd="4" destOrd="0" presId="urn:microsoft.com/office/officeart/2005/8/layout/target3"/>
    <dgm:cxn modelId="{D72FD158-EDF4-43A1-9B5B-D17645C7F431}" type="presParOf" srcId="{FACAE67B-B123-4B1E-BDA2-E4B021422BAA}" destId="{48418316-1D18-4D88-A141-DB4FA5FDF2B0}" srcOrd="5" destOrd="0" presId="urn:microsoft.com/office/officeart/2005/8/layout/target3"/>
    <dgm:cxn modelId="{F6A204D5-D8CC-4B41-95C1-2A2BC3B1ABD1}" type="presParOf" srcId="{FACAE67B-B123-4B1E-BDA2-E4B021422BAA}" destId="{9EF7340E-6966-4DBA-BCFC-5FBF1FC5B27C}" srcOrd="6" destOrd="0" presId="urn:microsoft.com/office/officeart/2005/8/layout/target3"/>
    <dgm:cxn modelId="{60A5915E-BF0E-44EB-A6F6-A1F6D9C057ED}" type="presParOf" srcId="{FACAE67B-B123-4B1E-BDA2-E4B021422BAA}" destId="{EBA19273-02B3-4F25-B2A7-00986F03D52D}" srcOrd="7" destOrd="0" presId="urn:microsoft.com/office/officeart/2005/8/layout/target3"/>
    <dgm:cxn modelId="{FF53592C-B1C8-417C-8112-B8A54DBA61B8}" type="presParOf" srcId="{FACAE67B-B123-4B1E-BDA2-E4B021422BAA}" destId="{B906E584-B8F7-4B55-BA48-2B448F1A3963}" srcOrd="8" destOrd="0" presId="urn:microsoft.com/office/officeart/2005/8/layout/target3"/>
    <dgm:cxn modelId="{4A388C98-DA9E-4784-947B-ED4BBD99E4ED}" type="presParOf" srcId="{FACAE67B-B123-4B1E-BDA2-E4B021422BAA}" destId="{AD0BE035-D21B-4279-A4FE-A162A847EF82}" srcOrd="9" destOrd="0" presId="urn:microsoft.com/office/officeart/2005/8/layout/target3"/>
    <dgm:cxn modelId="{1766B8C7-ED11-49FE-8884-B7D8D6F3E011}" type="presParOf" srcId="{FACAE67B-B123-4B1E-BDA2-E4B021422BAA}" destId="{4DC454A4-313D-4783-93A4-1C4BD1D53EB5}" srcOrd="10" destOrd="0" presId="urn:microsoft.com/office/officeart/2005/8/layout/target3"/>
    <dgm:cxn modelId="{FF00C729-7E33-46CF-B28F-D2A0B4FE2A9C}" type="presParOf" srcId="{FACAE67B-B123-4B1E-BDA2-E4B021422BAA}" destId="{85BFA451-1FC3-486F-8798-7395064D4C80}" srcOrd="11" destOrd="0" presId="urn:microsoft.com/office/officeart/2005/8/layout/target3"/>
    <dgm:cxn modelId="{6043581C-5B1E-4518-AB50-24790DF6490C}" type="presParOf" srcId="{FACAE67B-B123-4B1E-BDA2-E4B021422BAA}" destId="{96B4CBAE-031C-4929-8BA1-C7171BF68721}" srcOrd="12" destOrd="0" presId="urn:microsoft.com/office/officeart/2005/8/layout/target3"/>
    <dgm:cxn modelId="{C4CDB132-01E6-41B4-922A-55B469DB11E6}" type="presParOf" srcId="{FACAE67B-B123-4B1E-BDA2-E4B021422BAA}" destId="{45A8B269-F340-446C-9314-A03DF8FB4F5D}" srcOrd="13" destOrd="0" presId="urn:microsoft.com/office/officeart/2005/8/layout/target3"/>
    <dgm:cxn modelId="{467FF9F8-AEDF-46F0-8EF2-52825E1B6F21}" type="presParOf" srcId="{FACAE67B-B123-4B1E-BDA2-E4B021422BAA}" destId="{C9AA8878-58CC-4AB6-9C26-C9B59BEEEDE8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50FF5-6EC9-42AC-B8EF-420D64906CEB}">
      <dsp:nvSpPr>
        <dsp:cNvPr id="0" name=""/>
        <dsp:cNvSpPr/>
      </dsp:nvSpPr>
      <dsp:spPr>
        <a:xfrm>
          <a:off x="0" y="223224"/>
          <a:ext cx="5314190" cy="531419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7D1E695-A703-46C5-B61B-331AC4C3B24C}">
      <dsp:nvSpPr>
        <dsp:cNvPr id="0" name=""/>
        <dsp:cNvSpPr/>
      </dsp:nvSpPr>
      <dsp:spPr>
        <a:xfrm>
          <a:off x="2657095" y="223224"/>
          <a:ext cx="6199888" cy="53141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Features</a:t>
          </a:r>
          <a:endParaRPr lang="ru-RU" sz="4100" kern="1200" dirty="0"/>
        </a:p>
      </dsp:txBody>
      <dsp:txXfrm>
        <a:off x="2657095" y="223224"/>
        <a:ext cx="3099944" cy="1594260"/>
      </dsp:txXfrm>
    </dsp:sp>
    <dsp:sp modelId="{B50646A2-DC21-4362-AF44-AB62ADB0C49B}">
      <dsp:nvSpPr>
        <dsp:cNvPr id="0" name=""/>
        <dsp:cNvSpPr/>
      </dsp:nvSpPr>
      <dsp:spPr>
        <a:xfrm>
          <a:off x="929985" y="1817485"/>
          <a:ext cx="3454220" cy="345422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8418316-1D18-4D88-A141-DB4FA5FDF2B0}">
      <dsp:nvSpPr>
        <dsp:cNvPr id="0" name=""/>
        <dsp:cNvSpPr/>
      </dsp:nvSpPr>
      <dsp:spPr>
        <a:xfrm>
          <a:off x="2657095" y="1817485"/>
          <a:ext cx="6199888" cy="34542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Advantages </a:t>
          </a:r>
          <a:endParaRPr lang="ru-RU" sz="4100" kern="1200" dirty="0"/>
        </a:p>
      </dsp:txBody>
      <dsp:txXfrm>
        <a:off x="2657095" y="1817485"/>
        <a:ext cx="3099944" cy="1594255"/>
      </dsp:txXfrm>
    </dsp:sp>
    <dsp:sp modelId="{EBA19273-02B3-4F25-B2A7-00986F03D52D}">
      <dsp:nvSpPr>
        <dsp:cNvPr id="0" name=""/>
        <dsp:cNvSpPr/>
      </dsp:nvSpPr>
      <dsp:spPr>
        <a:xfrm>
          <a:off x="1859967" y="3411740"/>
          <a:ext cx="1594255" cy="159425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906E584-B8F7-4B55-BA48-2B448F1A3963}">
      <dsp:nvSpPr>
        <dsp:cNvPr id="0" name=""/>
        <dsp:cNvSpPr/>
      </dsp:nvSpPr>
      <dsp:spPr>
        <a:xfrm>
          <a:off x="2657095" y="3411740"/>
          <a:ext cx="6199888" cy="15942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Efficiency</a:t>
          </a:r>
          <a:endParaRPr lang="ru-RU" sz="4100" kern="1200" dirty="0"/>
        </a:p>
      </dsp:txBody>
      <dsp:txXfrm>
        <a:off x="2657095" y="3411740"/>
        <a:ext cx="3099944" cy="1594255"/>
      </dsp:txXfrm>
    </dsp:sp>
    <dsp:sp modelId="{4DC454A4-313D-4783-93A4-1C4BD1D53EB5}">
      <dsp:nvSpPr>
        <dsp:cNvPr id="0" name=""/>
        <dsp:cNvSpPr/>
      </dsp:nvSpPr>
      <dsp:spPr>
        <a:xfrm>
          <a:off x="5757039" y="223224"/>
          <a:ext cx="3099944" cy="159426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kern="1200" dirty="0" smtClean="0">
              <a:latin typeface="Times New Roman" pitchFamily="18" charset="0"/>
              <a:cs typeface="Times New Roman" pitchFamily="18" charset="0"/>
            </a:rPr>
            <a:t>Generating electricity</a:t>
          </a:r>
          <a:endParaRPr lang="ru-RU" sz="1900" b="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kern="1200" dirty="0" smtClean="0">
              <a:latin typeface="Times New Roman" pitchFamily="18" charset="0"/>
              <a:cs typeface="Times New Roman" pitchFamily="18" charset="0"/>
            </a:rPr>
            <a:t>Temperature measurements</a:t>
          </a:r>
          <a:endParaRPr lang="ru-RU" sz="1900" b="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kern="1200" dirty="0" smtClean="0">
              <a:latin typeface="Times New Roman" pitchFamily="18" charset="0"/>
              <a:cs typeface="Times New Roman" pitchFamily="18" charset="0"/>
            </a:rPr>
            <a:t>Cooling and heating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900" b="0" kern="1200" dirty="0" smtClean="0">
              <a:latin typeface="Times New Roman" pitchFamily="18" charset="0"/>
              <a:cs typeface="Times New Roman" pitchFamily="18" charset="0"/>
            </a:rPr>
            <a:t>  Temperature controlling</a:t>
          </a:r>
        </a:p>
      </dsp:txBody>
      <dsp:txXfrm>
        <a:off x="5757039" y="223224"/>
        <a:ext cx="3099944" cy="1594260"/>
      </dsp:txXfrm>
    </dsp:sp>
    <dsp:sp modelId="{96B4CBAE-031C-4929-8BA1-C7171BF68721}">
      <dsp:nvSpPr>
        <dsp:cNvPr id="0" name=""/>
        <dsp:cNvSpPr/>
      </dsp:nvSpPr>
      <dsp:spPr>
        <a:xfrm>
          <a:off x="5757039" y="1817485"/>
          <a:ext cx="3099944" cy="159425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No moving parts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High automation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Noiselessness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No gas or liquids</a:t>
          </a:r>
          <a:endParaRPr lang="ru-RU" sz="1900" kern="1200" dirty="0"/>
        </a:p>
      </dsp:txBody>
      <dsp:txXfrm>
        <a:off x="5757039" y="1817485"/>
        <a:ext cx="3099944" cy="1594255"/>
      </dsp:txXfrm>
    </dsp:sp>
    <dsp:sp modelId="{C9AA8878-58CC-4AB6-9C26-C9B59BEEEDE8}">
      <dsp:nvSpPr>
        <dsp:cNvPr id="0" name=""/>
        <dsp:cNvSpPr/>
      </dsp:nvSpPr>
      <dsp:spPr>
        <a:xfrm>
          <a:off x="5757039" y="3411740"/>
          <a:ext cx="3099944" cy="159425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5-10% </a:t>
          </a:r>
          <a:r>
            <a:rPr lang="en-US" sz="1900" kern="1200" dirty="0" smtClean="0"/>
            <a:t>(50% conventional</a:t>
          </a:r>
          <a:r>
            <a:rPr lang="en-US" sz="1900" kern="1200" dirty="0" smtClean="0"/>
            <a:t>)</a:t>
          </a:r>
          <a:endParaRPr lang="ru-RU" sz="1900" kern="1200" dirty="0"/>
        </a:p>
      </dsp:txBody>
      <dsp:txXfrm>
        <a:off x="5757039" y="3411740"/>
        <a:ext cx="3099944" cy="1594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6719D-9CF4-439E-81B2-9BE552CF5C41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D7CD4-E693-4E74-944C-29C3A02F4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457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9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772400" cy="1683618"/>
          </a:xfrm>
        </p:spPr>
        <p:txBody>
          <a:bodyPr>
            <a:noAutofit/>
          </a:bodyPr>
          <a:lstStyle/>
          <a:p>
            <a:r>
              <a:rPr lang="en-US" sz="5400" dirty="0" smtClean="0"/>
              <a:t>Obtaining the </a:t>
            </a:r>
            <a:r>
              <a:rPr lang="en-US" sz="5400" dirty="0"/>
              <a:t>Bi</a:t>
            </a:r>
            <a:r>
              <a:rPr lang="ru-RU" sz="5400" baseline="-25000" dirty="0"/>
              <a:t>2</a:t>
            </a:r>
            <a:r>
              <a:rPr lang="en-US" sz="5400" dirty="0" err="1"/>
              <a:t>Te</a:t>
            </a:r>
            <a:r>
              <a:rPr lang="ru-RU" sz="5400" baseline="-25000" dirty="0"/>
              <a:t>3</a:t>
            </a:r>
            <a:r>
              <a:rPr lang="en-US" sz="5400" dirty="0" smtClean="0"/>
              <a:t> thermoelectric thin films by using </a:t>
            </a:r>
            <a:br>
              <a:rPr lang="en-US" sz="5400" dirty="0" smtClean="0"/>
            </a:br>
            <a:r>
              <a:rPr lang="en-US" sz="5400" dirty="0" smtClean="0"/>
              <a:t>pulsed laser deposition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4725144"/>
            <a:ext cx="5432648" cy="1198984"/>
          </a:xfrm>
        </p:spPr>
        <p:txBody>
          <a:bodyPr/>
          <a:lstStyle/>
          <a:p>
            <a:pPr algn="l"/>
            <a:r>
              <a:rPr lang="en-US" dirty="0" err="1" smtClean="0"/>
              <a:t>Shupenev</a:t>
            </a:r>
            <a:r>
              <a:rPr lang="en-US" dirty="0" smtClean="0"/>
              <a:t> Alexander</a:t>
            </a:r>
          </a:p>
          <a:p>
            <a:pPr algn="l"/>
            <a:r>
              <a:rPr lang="en-US" dirty="0" smtClean="0"/>
              <a:t>MT12-47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11960" y="645333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862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484784"/>
          </a:xfrm>
        </p:spPr>
        <p:txBody>
          <a:bodyPr/>
          <a:lstStyle/>
          <a:p>
            <a:r>
              <a:rPr lang="en-US" sz="6600" dirty="0" smtClean="0"/>
              <a:t>Additional information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204864"/>
            <a:ext cx="8856984" cy="4464496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Grigor'yanc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A.G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Misyurov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A.I.,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Shupenev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A.E.,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Surface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analysis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-based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thin films obtained using pulsed laser deposition, Science and Education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2011.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Shupenev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A.E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Mironov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U. M., Russian Students Conference on Materials and Technology, Moscow, 2011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Grigor'yanc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A.G.,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Misyurov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A.I.,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Shupenev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A.E.,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Submicron Bi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films generation peculiarities obtained by pulsed laser deposition, </a:t>
            </a:r>
            <a:r>
              <a:rPr lang="en-US" dirty="0" err="1"/>
              <a:t>Vestnik</a:t>
            </a:r>
            <a:r>
              <a:rPr lang="en-US" dirty="0"/>
              <a:t> </a:t>
            </a:r>
            <a:r>
              <a:rPr lang="en-US" dirty="0" smtClean="0"/>
              <a:t>MGTU, #6(6), 2012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Grigor'yanc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A.G.,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Misyurov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A.I.,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Shupenev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A.E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Russian Students Conference on Materials and Technology, Moscow,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83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1143000"/>
          </a:xfrm>
        </p:spPr>
        <p:txBody>
          <a:bodyPr/>
          <a:lstStyle/>
          <a:p>
            <a:r>
              <a:rPr lang="en-US" sz="4800" dirty="0" smtClean="0"/>
              <a:t>The </a:t>
            </a:r>
            <a:r>
              <a:rPr lang="en-US" sz="4800" dirty="0" err="1" smtClean="0"/>
              <a:t>Peltier</a:t>
            </a:r>
            <a:r>
              <a:rPr lang="en-US" sz="4800" dirty="0" smtClean="0"/>
              <a:t> device principles</a:t>
            </a:r>
            <a:endParaRPr lang="ru-RU" sz="4800" dirty="0"/>
          </a:p>
        </p:txBody>
      </p:sp>
      <p:pic>
        <p:nvPicPr>
          <p:cNvPr id="4" name="Picture 19" descr="5dc9ad377bbc5f4c94222150a5d1394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68760"/>
            <a:ext cx="2938331" cy="235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84" y="1245482"/>
            <a:ext cx="5957444" cy="4622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35536"/>
            <a:ext cx="304397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1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59678586"/>
              </p:ext>
            </p:extLst>
          </p:nvPr>
        </p:nvGraphicFramePr>
        <p:xfrm>
          <a:off x="107504" y="980728"/>
          <a:ext cx="8856984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1143000"/>
          </a:xfrm>
        </p:spPr>
        <p:txBody>
          <a:bodyPr/>
          <a:lstStyle/>
          <a:p>
            <a:r>
              <a:rPr lang="en-US" sz="4800" dirty="0" smtClean="0"/>
              <a:t>Features and advantages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1382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dyson-energy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479" y="3782315"/>
            <a:ext cx="4098521" cy="307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 descr="thermoelectric_gener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06853"/>
            <a:ext cx="3491880" cy="277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1" descr="U14022_01_Diode-laser-1000-m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87" y="1183772"/>
            <a:ext cx="2115799" cy="215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 rot="9052029">
            <a:off x="2330031" y="3674304"/>
            <a:ext cx="1654032" cy="21602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2086889">
            <a:off x="1944978" y="2672183"/>
            <a:ext cx="1654032" cy="21602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0279859">
            <a:off x="4209298" y="3029600"/>
            <a:ext cx="1654032" cy="21602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2155434">
            <a:off x="3855852" y="3466347"/>
            <a:ext cx="1654032" cy="21602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5777928">
            <a:off x="3065494" y="3773967"/>
            <a:ext cx="1654032" cy="21602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887" y="-25835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Applications</a:t>
            </a:r>
            <a:endParaRPr lang="ru-RU" dirty="0"/>
          </a:p>
        </p:txBody>
      </p:sp>
      <p:pic>
        <p:nvPicPr>
          <p:cNvPr id="5" name="Picture 19" descr="5dc9ad377bbc5f4c94222150a5d1394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17" y="1991344"/>
            <a:ext cx="2979469" cy="23835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873" y="5085184"/>
            <a:ext cx="3665681" cy="176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4" y="3574358"/>
            <a:ext cx="2376264" cy="235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25501" y="999106"/>
            <a:ext cx="4254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Temperature controlling +\- 0.01 C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349553" y="4715852"/>
            <a:ext cx="2686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Cooling And Heating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909" y="3205026"/>
            <a:ext cx="243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Electric generators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01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019" y="-243408"/>
            <a:ext cx="8229600" cy="1143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hypothesis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149" y="4987303"/>
            <a:ext cx="2383570" cy="179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L:\bot\магистратура\eng\презентация\graph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3"/>
          <a:stretch/>
        </p:blipFill>
        <p:spPr bwMode="auto">
          <a:xfrm>
            <a:off x="5484808" y="1708069"/>
            <a:ext cx="3643237" cy="287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6200000">
            <a:off x="3341399" y="2685561"/>
            <a:ext cx="3965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thermoelectric figure of merit</a:t>
            </a:r>
            <a:endParaRPr lang="ru-RU" dirty="0">
              <a:latin typeface="+mj-lt"/>
            </a:endParaRPr>
          </a:p>
        </p:txBody>
      </p:sp>
      <p:pic>
        <p:nvPicPr>
          <p:cNvPr id="1026" name="Picture 2" descr="K:\bot\магистратура\eng\презентация\схем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4139952" cy="386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3430057" y="2870228"/>
            <a:ext cx="1760544" cy="555305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Стрелка углом 6"/>
          <p:cNvSpPr/>
          <p:nvPr/>
        </p:nvSpPr>
        <p:spPr>
          <a:xfrm rot="10800000">
            <a:off x="6799719" y="4795570"/>
            <a:ext cx="1377210" cy="1642773"/>
          </a:xfrm>
          <a:prstGeom prst="ben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2240" y="1124744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Quantum effects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59411" y="5000900"/>
            <a:ext cx="3421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Thermoelectric device structure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433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956"/>
            <a:ext cx="8229600" cy="1143000"/>
          </a:xfrm>
        </p:spPr>
        <p:txBody>
          <a:bodyPr/>
          <a:lstStyle/>
          <a:p>
            <a:r>
              <a:rPr lang="en-US" dirty="0" smtClean="0"/>
              <a:t>The PLD technology</a:t>
            </a:r>
            <a:endParaRPr lang="ru-RU" dirty="0"/>
          </a:p>
        </p:txBody>
      </p:sp>
      <p:pic>
        <p:nvPicPr>
          <p:cNvPr id="4" name="Picture 4" descr="нанофа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9" y="1386292"/>
            <a:ext cx="4938091" cy="398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301" y="2852936"/>
            <a:ext cx="398839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492" y="1308608"/>
            <a:ext cx="3795205" cy="156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0032" y="6208917"/>
            <a:ext cx="393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PLD – Pulsed Laser Deposition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2510" y="5399856"/>
            <a:ext cx="4509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equipment: </a:t>
            </a:r>
            <a:r>
              <a:rPr lang="en-US" sz="2800" b="1" dirty="0" smtClean="0"/>
              <a:t>Nanofab-100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2068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735"/>
            <a:ext cx="8229600" cy="1143000"/>
          </a:xfrm>
        </p:spPr>
        <p:txBody>
          <a:bodyPr/>
          <a:lstStyle/>
          <a:p>
            <a:r>
              <a:rPr lang="en-US" dirty="0" smtClean="0"/>
              <a:t>The results obtained</a:t>
            </a:r>
            <a:endParaRPr lang="ru-RU" dirty="0"/>
          </a:p>
        </p:txBody>
      </p:sp>
      <p:pic>
        <p:nvPicPr>
          <p:cNvPr id="5122" name="Picture 2" descr="L:\Лазерное осаждение\Данные\Изображения\ФИП\1.5\2 стрел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556" y="1691640"/>
            <a:ext cx="2387213" cy="238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:\Лазерное осаждение\Данные\Изображения\ФИП\1.5\5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87" y="1691640"/>
            <a:ext cx="2353781" cy="23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L:\Лазерное осаждение\Данные\Изображения\Ntegra\2.2\3Dст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876" y="1691642"/>
            <a:ext cx="2757631" cy="238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0212" y="1229973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Thickness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209101" y="1229974"/>
            <a:ext cx="2038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Surface quality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724338" y="1229975"/>
            <a:ext cx="1531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Roughness</a:t>
            </a:r>
            <a:endParaRPr lang="ru-RU" sz="2400" dirty="0"/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7684296"/>
              </p:ext>
            </p:extLst>
          </p:nvPr>
        </p:nvGraphicFramePr>
        <p:xfrm>
          <a:off x="1842201" y="4181625"/>
          <a:ext cx="4680520" cy="2652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 flipV="1">
            <a:off x="1731791" y="4604571"/>
            <a:ext cx="0" cy="1903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6200000">
            <a:off x="793548" y="5371530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Thickness, nm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6798649" y="6548678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98650" y="6180775"/>
            <a:ext cx="1726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Laser energy, mJ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798649" y="4673724"/>
            <a:ext cx="19684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</a:t>
            </a:r>
            <a:r>
              <a:rPr lang="en-US" dirty="0" smtClean="0"/>
              <a:t>ifferent</a:t>
            </a:r>
          </a:p>
          <a:p>
            <a:pPr algn="ctr"/>
            <a:r>
              <a:rPr lang="en-US" dirty="0" smtClean="0"/>
              <a:t>substrate-to-target</a:t>
            </a:r>
          </a:p>
          <a:p>
            <a:pPr algn="ctr"/>
            <a:r>
              <a:rPr lang="en-US" dirty="0" smtClean="0"/>
              <a:t>distance</a:t>
            </a:r>
            <a:endParaRPr lang="ru-RU" dirty="0"/>
          </a:p>
        </p:txBody>
      </p:sp>
      <p:cxnSp>
        <p:nvCxnSpPr>
          <p:cNvPr id="17" name="Скругленная соединительная линия 16"/>
          <p:cNvCxnSpPr>
            <a:stCxn id="16" idx="1"/>
          </p:cNvCxnSpPr>
          <p:nvPr/>
        </p:nvCxnSpPr>
        <p:spPr>
          <a:xfrm rot="10800000" flipV="1">
            <a:off x="5154569" y="5135389"/>
            <a:ext cx="1644080" cy="420806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>
            <a:stCxn id="16" idx="1"/>
          </p:cNvCxnSpPr>
          <p:nvPr/>
        </p:nvCxnSpPr>
        <p:spPr>
          <a:xfrm rot="10800000" flipV="1">
            <a:off x="5226577" y="5135389"/>
            <a:ext cx="1572073" cy="91414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22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dirty="0" smtClean="0"/>
              <a:t>Future investigations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8496944" cy="348925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Thermoelectric figure of merit me</a:t>
            </a:r>
            <a:r>
              <a:rPr lang="en-US" sz="2800" dirty="0"/>
              <a:t>a</a:t>
            </a:r>
            <a:r>
              <a:rPr lang="en-US" sz="2800" dirty="0" smtClean="0"/>
              <a:t>surements</a:t>
            </a:r>
          </a:p>
          <a:p>
            <a:r>
              <a:rPr lang="en-US" sz="2800" dirty="0" smtClean="0"/>
              <a:t>Thermal &amp; electric conductivity</a:t>
            </a:r>
          </a:p>
          <a:p>
            <a:r>
              <a:rPr lang="en-US" sz="2800" dirty="0" smtClean="0"/>
              <a:t>Stoichiometry analysis</a:t>
            </a:r>
          </a:p>
          <a:p>
            <a:r>
              <a:rPr lang="en-US" sz="2800" dirty="0" smtClean="0"/>
              <a:t>The design of test </a:t>
            </a:r>
            <a:r>
              <a:rPr lang="en-US" sz="2800" dirty="0" err="1" smtClean="0"/>
              <a:t>Peltier</a:t>
            </a:r>
            <a:r>
              <a:rPr lang="en-US" sz="2800" dirty="0" smtClean="0"/>
              <a:t> module</a:t>
            </a:r>
          </a:p>
          <a:p>
            <a:r>
              <a:rPr lang="en-US" sz="2800" dirty="0" smtClean="0"/>
              <a:t>Mathematic and theoretical </a:t>
            </a:r>
            <a:r>
              <a:rPr lang="en-US" sz="2800" dirty="0"/>
              <a:t>substantiation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0803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26895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dirty="0" smtClean="0"/>
              <a:t>The PLD method is suitable </a:t>
            </a:r>
            <a:r>
              <a:rPr lang="en-US" dirty="0"/>
              <a:t>for Bi</a:t>
            </a:r>
            <a:r>
              <a:rPr lang="ru-RU" baseline="-25000" dirty="0"/>
              <a:t>2</a:t>
            </a:r>
            <a:r>
              <a:rPr lang="en-US" dirty="0" err="1"/>
              <a:t>Te</a:t>
            </a:r>
            <a:r>
              <a:rPr lang="ru-RU" baseline="-25000" dirty="0"/>
              <a:t>3</a:t>
            </a:r>
            <a:r>
              <a:rPr lang="en-US" dirty="0"/>
              <a:t> </a:t>
            </a:r>
            <a:r>
              <a:rPr lang="en-US" dirty="0" smtClean="0"/>
              <a:t>film growth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dirty="0" smtClean="0"/>
              <a:t>High </a:t>
            </a:r>
            <a:r>
              <a:rPr lang="en-US" dirty="0" smtClean="0"/>
              <a:t>mechanical and functional properties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dirty="0" smtClean="0"/>
              <a:t>The regression analysis of film growth </a:t>
            </a:r>
            <a:r>
              <a:rPr lang="en-US" dirty="0" smtClean="0"/>
              <a:t>dynamics</a:t>
            </a:r>
            <a:endParaRPr lang="en-US" dirty="0"/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endParaRPr lang="en-US" dirty="0"/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endParaRPr lang="en-US" dirty="0"/>
          </a:p>
          <a:p>
            <a:pPr>
              <a:buFont typeface="Wingdings" pitchFamily="2" charset="2"/>
              <a:buChar char="ü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333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466</TotalTime>
  <Words>248</Words>
  <Application>Microsoft Office PowerPoint</Application>
  <PresentationFormat>Экран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Исполнительная</vt:lpstr>
      <vt:lpstr>Obtaining the Bi2Te3 thermoelectric thin films by using  pulsed laser deposition</vt:lpstr>
      <vt:lpstr>The Peltier device principles</vt:lpstr>
      <vt:lpstr>Features and advantages</vt:lpstr>
      <vt:lpstr>Applications</vt:lpstr>
      <vt:lpstr>The hypothesis</vt:lpstr>
      <vt:lpstr>The PLD technology</vt:lpstr>
      <vt:lpstr>The results obtained</vt:lpstr>
      <vt:lpstr>Future investigations</vt:lpstr>
      <vt:lpstr>Conclusions</vt:lpstr>
      <vt:lpstr>Additional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Obtaining the Bi2Te3 thermoelectric films by using pulsed laser deposition</dc:title>
  <dc:creator>tranq</dc:creator>
  <cp:lastModifiedBy>Tranq</cp:lastModifiedBy>
  <cp:revision>45</cp:revision>
  <dcterms:created xsi:type="dcterms:W3CDTF">2012-04-19T13:51:08Z</dcterms:created>
  <dcterms:modified xsi:type="dcterms:W3CDTF">2013-04-12T06:32:00Z</dcterms:modified>
</cp:coreProperties>
</file>